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546A"/>
    <a:srgbClr val="55C2CA"/>
    <a:srgbClr val="A4E0E1"/>
    <a:srgbClr val="53BEC6"/>
    <a:srgbClr val="54BEC5"/>
    <a:srgbClr val="A8DEE2"/>
    <a:srgbClr val="E2F4F5"/>
    <a:srgbClr val="B1E1E5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5" autoAdjust="0"/>
    <p:restoredTop sz="94660"/>
  </p:normalViewPr>
  <p:slideViewPr>
    <p:cSldViewPr snapToGrid="0">
      <p:cViewPr>
        <p:scale>
          <a:sx n="10" d="100"/>
          <a:sy n="10" d="100"/>
        </p:scale>
        <p:origin x="2460" y="258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71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23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89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17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57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12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52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092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18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32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488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2499F-36DB-4383-A5BD-31906F84D540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2FDF-62B0-44CF-AC48-608F45364E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38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tângulo 63"/>
          <p:cNvSpPr/>
          <p:nvPr/>
        </p:nvSpPr>
        <p:spPr>
          <a:xfrm>
            <a:off x="-4762" y="4314278"/>
            <a:ext cx="32404050" cy="2970843"/>
          </a:xfrm>
          <a:prstGeom prst="rect">
            <a:avLst/>
          </a:prstGeom>
          <a:solidFill>
            <a:srgbClr val="A4E0E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44"/>
          <p:cNvSpPr/>
          <p:nvPr/>
        </p:nvSpPr>
        <p:spPr>
          <a:xfrm>
            <a:off x="-1" y="-1"/>
            <a:ext cx="32404051" cy="448095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792" y="79942"/>
            <a:ext cx="10876037" cy="4337128"/>
          </a:xfrm>
          <a:prstGeom prst="rect">
            <a:avLst/>
          </a:prstGeom>
        </p:spPr>
      </p:pic>
      <p:sp>
        <p:nvSpPr>
          <p:cNvPr id="74" name="Retângulo 73"/>
          <p:cNvSpPr/>
          <p:nvPr/>
        </p:nvSpPr>
        <p:spPr>
          <a:xfrm>
            <a:off x="0" y="7287333"/>
            <a:ext cx="32404050" cy="2633504"/>
          </a:xfrm>
          <a:prstGeom prst="rect">
            <a:avLst/>
          </a:prstGeom>
          <a:solidFill>
            <a:srgbClr val="55C2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/>
          <p:cNvSpPr/>
          <p:nvPr/>
        </p:nvSpPr>
        <p:spPr>
          <a:xfrm>
            <a:off x="0" y="41187741"/>
            <a:ext cx="32399288" cy="2074351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0" y="9769643"/>
            <a:ext cx="32466323" cy="31368954"/>
          </a:xfrm>
          <a:prstGeom prst="rect">
            <a:avLst/>
          </a:prstGeom>
          <a:solidFill>
            <a:srgbClr val="54BEC5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41" name="Grupo 40"/>
          <p:cNvGrpSpPr/>
          <p:nvPr/>
        </p:nvGrpSpPr>
        <p:grpSpPr>
          <a:xfrm>
            <a:off x="258299" y="10437058"/>
            <a:ext cx="15850426" cy="830997"/>
            <a:chOff x="349218" y="9103964"/>
            <a:chExt cx="15850426" cy="830997"/>
          </a:xfrm>
        </p:grpSpPr>
        <p:sp>
          <p:nvSpPr>
            <p:cNvPr id="31" name="CaixaDeTexto 30"/>
            <p:cNvSpPr txBox="1"/>
            <p:nvPr/>
          </p:nvSpPr>
          <p:spPr>
            <a:xfrm>
              <a:off x="349218" y="9103964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>
            <a:xfrm>
              <a:off x="3065597" y="9893197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CaixaDeTexto 36"/>
          <p:cNvSpPr txBox="1"/>
          <p:nvPr/>
        </p:nvSpPr>
        <p:spPr>
          <a:xfrm>
            <a:off x="818146" y="11320351"/>
            <a:ext cx="14630401" cy="4524315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A introdução deve permitir ao leitor ter uma ideia geral sobre o cenário em que a pesquisa se insere. Uma estratégia interessante é redigir, nos primeiros parágrafos, os temas mais gerais para então, aos poucos, chegar ao tema principal.</a:t>
            </a:r>
          </a:p>
          <a:p>
            <a:pPr algn="just"/>
            <a:r>
              <a:rPr lang="pt-BR" sz="3600" dirty="0" smtClean="0"/>
              <a:t>Na introdução deve ficar claro o problema a ser investigado, os objetivos da pesquisa e sua justificativa, que indicará a importância e a relevância em desenvolvê-la. </a:t>
            </a: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ector reto 37"/>
          <p:cNvCxnSpPr/>
          <p:nvPr/>
        </p:nvCxnSpPr>
        <p:spPr>
          <a:xfrm>
            <a:off x="0" y="7243020"/>
            <a:ext cx="32399288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0" y="4416296"/>
            <a:ext cx="32399288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o 41"/>
          <p:cNvGrpSpPr/>
          <p:nvPr/>
        </p:nvGrpSpPr>
        <p:grpSpPr>
          <a:xfrm>
            <a:off x="339497" y="15579769"/>
            <a:ext cx="15850426" cy="883826"/>
            <a:chOff x="349218" y="7205478"/>
            <a:chExt cx="15850426" cy="883826"/>
          </a:xfrm>
        </p:grpSpPr>
        <p:sp>
          <p:nvSpPr>
            <p:cNvPr id="43" name="CaixaDeTexto 42"/>
            <p:cNvSpPr txBox="1"/>
            <p:nvPr/>
          </p:nvSpPr>
          <p:spPr>
            <a:xfrm>
              <a:off x="349218" y="7205478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Metodologia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4" name="Conector reto 43"/>
            <p:cNvCxnSpPr/>
            <p:nvPr/>
          </p:nvCxnSpPr>
          <p:spPr>
            <a:xfrm>
              <a:off x="3065597" y="8089304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o 45"/>
          <p:cNvGrpSpPr/>
          <p:nvPr/>
        </p:nvGrpSpPr>
        <p:grpSpPr>
          <a:xfrm>
            <a:off x="16844190" y="10317996"/>
            <a:ext cx="15850426" cy="883826"/>
            <a:chOff x="349218" y="9072433"/>
            <a:chExt cx="15850426" cy="883826"/>
          </a:xfrm>
        </p:grpSpPr>
        <p:sp>
          <p:nvSpPr>
            <p:cNvPr id="47" name="CaixaDeTexto 46"/>
            <p:cNvSpPr txBox="1"/>
            <p:nvPr/>
          </p:nvSpPr>
          <p:spPr>
            <a:xfrm>
              <a:off x="349218" y="9072433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Resultados 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8" name="Conector reto 47"/>
            <p:cNvCxnSpPr/>
            <p:nvPr/>
          </p:nvCxnSpPr>
          <p:spPr>
            <a:xfrm>
              <a:off x="3065597" y="9956259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o 49"/>
          <p:cNvGrpSpPr/>
          <p:nvPr/>
        </p:nvGrpSpPr>
        <p:grpSpPr>
          <a:xfrm>
            <a:off x="16690811" y="26991120"/>
            <a:ext cx="15850426" cy="830997"/>
            <a:chOff x="349218" y="7937317"/>
            <a:chExt cx="15850426" cy="830997"/>
          </a:xfrm>
        </p:grpSpPr>
        <p:sp>
          <p:nvSpPr>
            <p:cNvPr id="51" name="CaixaDeTexto 50"/>
            <p:cNvSpPr txBox="1"/>
            <p:nvPr/>
          </p:nvSpPr>
          <p:spPr>
            <a:xfrm>
              <a:off x="349218" y="7937317"/>
              <a:ext cx="15850426" cy="830997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Conclusões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3065597" y="8758081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o 53"/>
          <p:cNvGrpSpPr/>
          <p:nvPr/>
        </p:nvGrpSpPr>
        <p:grpSpPr>
          <a:xfrm>
            <a:off x="16723801" y="30297675"/>
            <a:ext cx="15850426" cy="1569660"/>
            <a:chOff x="-344464" y="5580776"/>
            <a:chExt cx="15850426" cy="1426964"/>
          </a:xfrm>
        </p:grpSpPr>
        <p:sp>
          <p:nvSpPr>
            <p:cNvPr id="55" name="CaixaDeTexto 54"/>
            <p:cNvSpPr txBox="1"/>
            <p:nvPr/>
          </p:nvSpPr>
          <p:spPr>
            <a:xfrm>
              <a:off x="-344464" y="5580776"/>
              <a:ext cx="15850426" cy="1426964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Agradecimentos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6" name="Conector reto 55"/>
            <p:cNvCxnSpPr/>
            <p:nvPr/>
          </p:nvCxnSpPr>
          <p:spPr>
            <a:xfrm>
              <a:off x="2371915" y="6464602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o 57"/>
          <p:cNvGrpSpPr/>
          <p:nvPr/>
        </p:nvGrpSpPr>
        <p:grpSpPr>
          <a:xfrm>
            <a:off x="16812005" y="32923628"/>
            <a:ext cx="15850426" cy="1569660"/>
            <a:chOff x="158045" y="1637227"/>
            <a:chExt cx="15850426" cy="1569660"/>
          </a:xfrm>
        </p:grpSpPr>
        <p:sp>
          <p:nvSpPr>
            <p:cNvPr id="59" name="CaixaDeTexto 58"/>
            <p:cNvSpPr txBox="1"/>
            <p:nvPr/>
          </p:nvSpPr>
          <p:spPr>
            <a:xfrm>
              <a:off x="158045" y="1637227"/>
              <a:ext cx="15850426" cy="1569660"/>
            </a:xfrm>
            <a:prstGeom prst="rect">
              <a:avLst/>
            </a:prstGeom>
            <a:noFill/>
            <a:ln w="63500">
              <a:noFill/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4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Bibliografia</a:t>
              </a:r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pt-BR" sz="4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Conector reto 59"/>
            <p:cNvCxnSpPr/>
            <p:nvPr/>
          </p:nvCxnSpPr>
          <p:spPr>
            <a:xfrm>
              <a:off x="2907942" y="2449049"/>
              <a:ext cx="104176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aixaDeTexto 61"/>
          <p:cNvSpPr txBox="1"/>
          <p:nvPr/>
        </p:nvSpPr>
        <p:spPr>
          <a:xfrm>
            <a:off x="9677808" y="41284572"/>
            <a:ext cx="15811092" cy="1754326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 Científica, Cultural e Tecnológica 2021</a:t>
            </a:r>
          </a:p>
          <a:p>
            <a:pPr algn="ctr"/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IFSP – </a:t>
            </a:r>
            <a:r>
              <a:rPr lang="pt-BR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Câmpus</a:t>
            </a:r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Presidente Epitácio</a:t>
            </a:r>
            <a:endParaRPr lang="pt-BR" sz="5400" b="1" dirty="0"/>
          </a:p>
        </p:txBody>
      </p:sp>
      <p:sp>
        <p:nvSpPr>
          <p:cNvPr id="75" name="CaixaDeTexto 74"/>
          <p:cNvSpPr txBox="1"/>
          <p:nvPr/>
        </p:nvSpPr>
        <p:spPr>
          <a:xfrm>
            <a:off x="1347537" y="8106585"/>
            <a:ext cx="2974206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1. Discente do Curso Técnico em Automação Industrial – IFSP – </a:t>
            </a:r>
            <a:r>
              <a:rPr lang="pt-BR" sz="3200" dirty="0" err="1" smtClean="0"/>
              <a:t>Câmpus</a:t>
            </a:r>
            <a:r>
              <a:rPr lang="pt-BR" sz="3200" dirty="0" smtClean="0"/>
              <a:t> Presidente Epitácio;  2. Docente – IFSP – </a:t>
            </a:r>
            <a:r>
              <a:rPr lang="pt-BR" sz="3200" dirty="0" err="1" smtClean="0"/>
              <a:t>Câmpus</a:t>
            </a:r>
            <a:r>
              <a:rPr lang="pt-BR" sz="3200" dirty="0" smtClean="0"/>
              <a:t> Presidente Epitácio, Área Eletrotécnica.</a:t>
            </a:r>
          </a:p>
          <a:p>
            <a:pPr algn="ctr"/>
            <a:r>
              <a:rPr lang="pt-BR" sz="3200" dirty="0" smtClean="0"/>
              <a:t>E-mails: sobrenome_a@email.com, sobrenome-b@email.com.br, sobrenomec@email.com, sobrenomed@email.edu.br</a:t>
            </a:r>
          </a:p>
          <a:p>
            <a:pPr algn="ctr"/>
            <a:r>
              <a:rPr lang="pt-BR" sz="4000" b="1" dirty="0"/>
              <a:t>(Área: B – Engenharias</a:t>
            </a:r>
            <a:r>
              <a:rPr lang="pt-BR" sz="4000" b="1" dirty="0" smtClean="0"/>
              <a:t>)</a:t>
            </a:r>
            <a:endParaRPr lang="pt-BR" sz="4000" b="1" dirty="0"/>
          </a:p>
        </p:txBody>
      </p:sp>
      <p:sp>
        <p:nvSpPr>
          <p:cNvPr id="76" name="Subtítulo 2"/>
          <p:cNvSpPr>
            <a:spLocks noGrp="1"/>
          </p:cNvSpPr>
          <p:nvPr>
            <p:ph type="subTitle" idx="1"/>
          </p:nvPr>
        </p:nvSpPr>
        <p:spPr>
          <a:xfrm>
            <a:off x="1155032" y="7393622"/>
            <a:ext cx="30127072" cy="691599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Nome A. Sobrenome¹, Nome B. Sobrenome¹, Nome C. de Sobrenome¹, Nome D. Sobrenome²</a:t>
            </a:r>
            <a:endParaRPr lang="pt-BR" sz="4000" dirty="0" smtClean="0"/>
          </a:p>
          <a:p>
            <a:endParaRPr lang="pt-BR" sz="4000" dirty="0"/>
          </a:p>
        </p:txBody>
      </p:sp>
      <p:sp>
        <p:nvSpPr>
          <p:cNvPr id="77" name="CaixaDeTexto 76"/>
          <p:cNvSpPr txBox="1"/>
          <p:nvPr/>
        </p:nvSpPr>
        <p:spPr>
          <a:xfrm>
            <a:off x="25607026" y="614995"/>
            <a:ext cx="6129267" cy="3416320"/>
          </a:xfrm>
          <a:prstGeom prst="rect">
            <a:avLst/>
          </a:prstGeom>
          <a:ln w="63500">
            <a:solidFill>
              <a:schemeClr val="dk1">
                <a:alpha val="99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5400" i="1" dirty="0" smtClean="0">
                <a:solidFill>
                  <a:srgbClr val="FF0000"/>
                </a:solidFill>
              </a:rPr>
              <a:t>Insira aqui o logo</a:t>
            </a:r>
          </a:p>
          <a:p>
            <a:pPr algn="ctr"/>
            <a:r>
              <a:rPr lang="pt-BR" sz="5400" i="1" dirty="0" smtClean="0">
                <a:solidFill>
                  <a:srgbClr val="FF0000"/>
                </a:solidFill>
              </a:rPr>
              <a:t>Da sua instituição</a:t>
            </a:r>
          </a:p>
          <a:p>
            <a:pPr algn="ctr"/>
            <a:r>
              <a:rPr lang="pt-BR" sz="5400" i="1" dirty="0" smtClean="0">
                <a:solidFill>
                  <a:srgbClr val="FF0000"/>
                </a:solidFill>
              </a:rPr>
              <a:t>(ou retire este quadro)</a:t>
            </a:r>
            <a:endParaRPr lang="pt-BR" sz="5400" i="1" dirty="0">
              <a:solidFill>
                <a:srgbClr val="FF0000"/>
              </a:solidFill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970546" y="16670359"/>
            <a:ext cx="14630401" cy="24468237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A seção de metodologia descreve os equipamentos, amostras e procedimentos usados para obter os resultados apresentados no trabalho ou a serem atingidos. O nível de detalhe deve ser suficiente para um especialista na área poder reproduzir os resultados obtidos. Portanto, todos os detalhes experimentais e análises que podem afetar os resultados devem ser apresentados e discutidos. Esse critério é um bom guia para julgar se o conteúdo da metodologia está adequado.</a:t>
            </a:r>
          </a:p>
          <a:p>
            <a:pPr algn="just"/>
            <a:r>
              <a:rPr lang="pt-BR" sz="3600" dirty="0" smtClean="0"/>
              <a:t>Todas as figuras, tabelas, algoritmos, gráficos, equações e outros, devem ser citados no texto antes de sua ocorrência (ROSÁRIO, 2005). As tabelas e figuras devem apresentar a fonte, conforme apresentado neste modelo.</a:t>
            </a:r>
          </a:p>
          <a:p>
            <a:pPr algn="just"/>
            <a:r>
              <a:rPr lang="pt-BR" sz="3600" dirty="0" smtClean="0"/>
              <a:t>O cálculo da área de um círculo pode ser realizado através da equação (1).</a:t>
            </a:r>
          </a:p>
          <a:p>
            <a:pPr algn="just"/>
            <a:r>
              <a:rPr lang="pt-BR" sz="3600" dirty="0" smtClean="0"/>
              <a:t>A Tabela 1 apresenta os dados técnicos do robô industrial. Esta tabela pode ser utilizada como um exemplo.</a:t>
            </a:r>
          </a:p>
          <a:p>
            <a:pPr algn="just"/>
            <a:endParaRPr lang="pt-BR" sz="3600" dirty="0" smtClean="0"/>
          </a:p>
          <a:p>
            <a:pPr algn="ctr"/>
            <a:r>
              <a:rPr lang="pt-BR" sz="3600" b="1" dirty="0" smtClean="0"/>
              <a:t>Tabela 1. </a:t>
            </a:r>
            <a:r>
              <a:rPr lang="pt-BR" sz="3600" dirty="0" smtClean="0"/>
              <a:t>Dados técnicos – Robô Industrial IRB-140. </a:t>
            </a:r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dirty="0" smtClean="0"/>
          </a:p>
          <a:p>
            <a:pPr algn="ctr"/>
            <a:endParaRPr lang="pt-BR" sz="3600" i="1" dirty="0" smtClean="0"/>
          </a:p>
          <a:p>
            <a:pPr algn="ctr"/>
            <a:r>
              <a:rPr lang="pt-BR" sz="3600" i="1" dirty="0" smtClean="0"/>
              <a:t>Fonte: </a:t>
            </a:r>
            <a:r>
              <a:rPr lang="pt-BR" sz="3600" dirty="0" smtClean="0"/>
              <a:t>ABB, 2015. </a:t>
            </a:r>
          </a:p>
          <a:p>
            <a:pPr algn="ctr"/>
            <a:endParaRPr lang="pt-BR" sz="3600" dirty="0" smtClean="0"/>
          </a:p>
          <a:p>
            <a:pPr algn="just"/>
            <a:r>
              <a:rPr lang="pt-BR" sz="3600" dirty="0" smtClean="0"/>
              <a:t>A Figura 1 apresenta um exemplo de manipulador industrial. Utilize a legenda e a fonte como exemplo para criação de outras figuras, obedecendo os formatos. </a:t>
            </a:r>
          </a:p>
          <a:p>
            <a:pPr algn="ctr"/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b="1" dirty="0" smtClean="0"/>
              <a:t>Figura 1.</a:t>
            </a:r>
            <a:r>
              <a:rPr lang="pt-BR" sz="3600" dirty="0" smtClean="0"/>
              <a:t> Exemplo de manipulador industrial.)</a:t>
            </a:r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endParaRPr lang="pt-BR" sz="3600" i="1" dirty="0" smtClean="0"/>
          </a:p>
          <a:p>
            <a:pPr algn="ctr"/>
            <a:r>
              <a:rPr lang="pt-BR" sz="3600" i="1" dirty="0" smtClean="0"/>
              <a:t/>
            </a:r>
            <a:br>
              <a:rPr lang="pt-BR" sz="3600" i="1" dirty="0" smtClean="0"/>
            </a:br>
            <a:r>
              <a:rPr lang="pt-BR" sz="3600" i="1" dirty="0" smtClean="0"/>
              <a:t>Fonte: </a:t>
            </a:r>
            <a:r>
              <a:rPr lang="pt-BR" sz="3600" dirty="0" smtClean="0"/>
              <a:t>ABB, 2015.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16852126" y="11424625"/>
            <a:ext cx="14630401" cy="15050274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Os resultados são apresentados em forma de texto e também por meio de tabelas, gráficos, fotografias, esquemas e outros tipos de figuras. Procure destacar no texto os resultados importantes perante os objetivos e conclusões de seu texto. </a:t>
            </a:r>
          </a:p>
          <a:p>
            <a:pPr algn="just"/>
            <a:r>
              <a:rPr lang="pt-BR" sz="3600" dirty="0" smtClean="0"/>
              <a:t>Os resultados são apresentados em forma de texto e também por meio de tabelas, gráficos, fotografias, esquemas e outros tipos de figuras. Procure destacar no texto os resultados importantes perante os objetivos e conclusões de seu texto. </a:t>
            </a:r>
          </a:p>
          <a:p>
            <a:endParaRPr lang="pt-BR" sz="3600" dirty="0" smtClean="0"/>
          </a:p>
          <a:p>
            <a:pPr algn="ctr"/>
            <a:r>
              <a:rPr lang="pt-BR" sz="3600" b="1" dirty="0" smtClean="0"/>
              <a:t>Figura 2.</a:t>
            </a:r>
            <a:r>
              <a:rPr lang="pt-BR" sz="3600" dirty="0" smtClean="0"/>
              <a:t> Protótipo desenvolvido. </a:t>
            </a:r>
          </a:p>
          <a:p>
            <a:endParaRPr lang="pt-BR" sz="3600" dirty="0" smtClean="0"/>
          </a:p>
          <a:p>
            <a:endParaRPr lang="pt-BR" sz="3600" dirty="0" smtClean="0"/>
          </a:p>
          <a:p>
            <a:pPr algn="just"/>
            <a:endParaRPr lang="pt-BR" sz="3600" dirty="0" smtClean="0"/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/>
            <a:endParaRPr lang="pt-BR" sz="3600" i="1" dirty="0" smtClean="0"/>
          </a:p>
          <a:p>
            <a:pPr algn="ctr" hangingPunct="0"/>
            <a:r>
              <a:rPr lang="pt-BR" sz="3600" i="1" dirty="0" smtClean="0"/>
              <a:t>Fonte: </a:t>
            </a:r>
            <a:r>
              <a:rPr lang="pt-BR" sz="3600" dirty="0" smtClean="0"/>
              <a:t>ABB, 2015.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0" name="Picture 104"/>
          <p:cNvPicPr>
            <a:picLocks noChangeAspect="1" noChangeArrowheads="1"/>
          </p:cNvPicPr>
          <p:nvPr/>
        </p:nvPicPr>
        <p:blipFill>
          <a:blip r:embed="rId3"/>
          <a:srcRect l="58523" t="68514" r="36821" b="20342"/>
          <a:stretch>
            <a:fillRect/>
          </a:stretch>
        </p:blipFill>
        <p:spPr bwMode="auto">
          <a:xfrm>
            <a:off x="5871410" y="33207159"/>
            <a:ext cx="5149516" cy="6930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05"/>
          <p:cNvPicPr>
            <a:picLocks noChangeAspect="1" noChangeArrowheads="1"/>
          </p:cNvPicPr>
          <p:nvPr/>
        </p:nvPicPr>
        <p:blipFill>
          <a:blip r:embed="rId4"/>
          <a:srcRect l="56440" t="46215" r="34721" b="38138"/>
          <a:stretch>
            <a:fillRect/>
          </a:stretch>
        </p:blipFill>
        <p:spPr bwMode="auto">
          <a:xfrm>
            <a:off x="19681803" y="17172301"/>
            <a:ext cx="8568345" cy="852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" name="CaixaDeTexto 80"/>
          <p:cNvSpPr txBox="1"/>
          <p:nvPr/>
        </p:nvSpPr>
        <p:spPr>
          <a:xfrm>
            <a:off x="17004526" y="27987991"/>
            <a:ext cx="14630401" cy="3416320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Esse item deve resumir os pontos principais defendidos nas páginas ou parágrafos anteriores e reuni-los com argumentos finais. A conclusão pode apresentar sugestões para trabalhos futuros.</a:t>
            </a:r>
          </a:p>
          <a:p>
            <a:pPr algn="just"/>
            <a:endParaRPr lang="pt-BR" sz="3600" dirty="0" smtClean="0"/>
          </a:p>
          <a:p>
            <a:pPr algn="just"/>
            <a:endParaRPr lang="pt-BR" sz="3600" dirty="0" smtClean="0"/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17060673" y="31412960"/>
            <a:ext cx="14630401" cy="2862322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Os autores agradecem ao IFSP – </a:t>
            </a:r>
            <a:r>
              <a:rPr lang="pt-BR" sz="3600" dirty="0" err="1" smtClean="0"/>
              <a:t>Câmpus</a:t>
            </a:r>
            <a:r>
              <a:rPr lang="pt-BR" sz="3600" dirty="0" smtClean="0"/>
              <a:t> Presidente Epitácio pela infraestrutura e suporte fornecidos. Bolsa de financiamento de pesquisa.</a:t>
            </a:r>
          </a:p>
          <a:p>
            <a:pPr algn="just"/>
            <a:endParaRPr lang="pt-BR" sz="3600" dirty="0" smtClean="0"/>
          </a:p>
          <a:p>
            <a:pPr algn="just"/>
            <a:endParaRPr lang="pt-BR" sz="3600" dirty="0" smtClean="0"/>
          </a:p>
          <a:p>
            <a:pPr algn="just" hangingPunct="0"/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aixaDeTexto 82"/>
          <p:cNvSpPr txBox="1"/>
          <p:nvPr/>
        </p:nvSpPr>
        <p:spPr>
          <a:xfrm>
            <a:off x="17116821" y="33923534"/>
            <a:ext cx="14630401" cy="6971139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As referências devem ser organizadas em ordem alfabética e no padrão da ABNT (NBR 6023:2020).</a:t>
            </a:r>
          </a:p>
          <a:p>
            <a:pPr algn="just"/>
            <a:endParaRPr lang="pt-BR" sz="3600" dirty="0" smtClean="0"/>
          </a:p>
          <a:p>
            <a:r>
              <a:rPr lang="pt-BR" sz="3600" dirty="0" smtClean="0"/>
              <a:t>ABB</a:t>
            </a:r>
            <a:r>
              <a:rPr lang="pt-BR" sz="3600" b="1" dirty="0" smtClean="0"/>
              <a:t>. Robô Industrial IRB140</a:t>
            </a:r>
            <a:r>
              <a:rPr lang="pt-BR" sz="3600" dirty="0" smtClean="0"/>
              <a:t>. 2015. Disponível em http://new.abb.com/products/robotics/industrial-robots/irb-140. Acesso em: 24 mar. 2015.</a:t>
            </a:r>
          </a:p>
          <a:p>
            <a:r>
              <a:rPr lang="pt-BR" sz="3600" dirty="0" smtClean="0"/>
              <a:t>CARNIATO, L. A. </a:t>
            </a:r>
            <a:r>
              <a:rPr lang="pt-BR" sz="3600" dirty="0" err="1" smtClean="0"/>
              <a:t>et</a:t>
            </a:r>
            <a:r>
              <a:rPr lang="pt-BR" sz="3600" dirty="0" smtClean="0"/>
              <a:t> al. Power </a:t>
            </a:r>
            <a:r>
              <a:rPr lang="pt-BR" sz="3600" dirty="0" err="1" smtClean="0"/>
              <a:t>flow</a:t>
            </a:r>
            <a:r>
              <a:rPr lang="pt-BR" sz="3600" dirty="0" smtClean="0"/>
              <a:t> </a:t>
            </a:r>
            <a:r>
              <a:rPr lang="pt-BR" sz="3600" dirty="0" err="1" smtClean="0"/>
              <a:t>optimization</a:t>
            </a:r>
            <a:r>
              <a:rPr lang="pt-BR" sz="3600" dirty="0" smtClean="0"/>
              <a:t> for grid </a:t>
            </a:r>
            <a:r>
              <a:rPr lang="pt-BR" sz="3600" dirty="0" err="1" smtClean="0"/>
              <a:t>connected</a:t>
            </a:r>
            <a:r>
              <a:rPr lang="pt-BR" sz="3600" dirty="0" smtClean="0"/>
              <a:t> inverter </a:t>
            </a:r>
            <a:r>
              <a:rPr lang="pt-BR" sz="3600" dirty="0" err="1" smtClean="0"/>
              <a:t>using</a:t>
            </a:r>
            <a:r>
              <a:rPr lang="pt-BR" sz="3600" dirty="0" smtClean="0"/>
              <a:t> </a:t>
            </a:r>
            <a:r>
              <a:rPr lang="pt-BR" sz="3600" dirty="0" err="1" smtClean="0"/>
              <a:t>evolutionary</a:t>
            </a:r>
            <a:r>
              <a:rPr lang="pt-BR" sz="3600" dirty="0" smtClean="0"/>
              <a:t> </a:t>
            </a:r>
            <a:r>
              <a:rPr lang="pt-BR" sz="3600" dirty="0" err="1" smtClean="0"/>
              <a:t>algorithm</a:t>
            </a:r>
            <a:r>
              <a:rPr lang="pt-BR" sz="3600" dirty="0" smtClean="0"/>
              <a:t> </a:t>
            </a:r>
            <a:r>
              <a:rPr lang="pt-BR" sz="3600" dirty="0" err="1" smtClean="0"/>
              <a:t>and</a:t>
            </a:r>
            <a:r>
              <a:rPr lang="pt-BR" sz="3600" dirty="0" smtClean="0"/>
              <a:t> </a:t>
            </a:r>
            <a:r>
              <a:rPr lang="pt-BR" sz="3600" dirty="0" err="1" smtClean="0"/>
              <a:t>additional</a:t>
            </a:r>
            <a:r>
              <a:rPr lang="pt-BR" sz="3600" dirty="0" smtClean="0"/>
              <a:t> </a:t>
            </a:r>
            <a:r>
              <a:rPr lang="pt-BR" sz="3600" dirty="0" err="1" smtClean="0"/>
              <a:t>control</a:t>
            </a:r>
            <a:r>
              <a:rPr lang="pt-BR" sz="3600" dirty="0" smtClean="0"/>
              <a:t> loop.</a:t>
            </a:r>
            <a:r>
              <a:rPr lang="pt-BR" sz="3600" i="1" dirty="0" smtClean="0"/>
              <a:t> In: </a:t>
            </a:r>
            <a:r>
              <a:rPr lang="pt-BR" sz="3600" dirty="0" smtClean="0"/>
              <a:t>CONGRESSO BRASILEIRO DE ELETRÔNICA DE POTÊNCIA (COBEP), 2011, Natal. </a:t>
            </a:r>
            <a:r>
              <a:rPr lang="pt-BR" sz="3600" b="1" dirty="0"/>
              <a:t>Anais </a:t>
            </a:r>
            <a:r>
              <a:rPr lang="pt-BR" sz="3600" dirty="0" smtClean="0"/>
              <a:t>[...].</a:t>
            </a:r>
            <a:r>
              <a:rPr lang="pt-BR" sz="3600" dirty="0"/>
              <a:t> </a:t>
            </a:r>
            <a:r>
              <a:rPr lang="pt-BR" sz="3600" dirty="0" smtClean="0"/>
              <a:t>Natal: IEEE, 2011. p. 422-427.</a:t>
            </a:r>
          </a:p>
          <a:p>
            <a:r>
              <a:rPr lang="pt-BR" sz="3600" dirty="0" smtClean="0"/>
              <a:t>ROSÁRIO, J. M. </a:t>
            </a:r>
            <a:r>
              <a:rPr lang="pt-BR" sz="3600" b="1" dirty="0" smtClean="0"/>
              <a:t>Princípios da mecatrônica</a:t>
            </a:r>
            <a:r>
              <a:rPr lang="pt-BR" sz="3600" dirty="0" smtClean="0"/>
              <a:t>. São Paulo: Pearson </a:t>
            </a:r>
            <a:r>
              <a:rPr lang="pt-BR" sz="3600" dirty="0" err="1" smtClean="0"/>
              <a:t>Prentice</a:t>
            </a:r>
            <a:r>
              <a:rPr lang="pt-BR" sz="3600" dirty="0" smtClean="0"/>
              <a:t> Hall, 2005.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8924" y="5065893"/>
            <a:ext cx="32399288" cy="1107996"/>
          </a:xfrm>
          <a:prstGeom prst="rect">
            <a:avLst/>
          </a:prstGeom>
          <a:noFill/>
          <a:ln w="63500">
            <a:noFill/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</a:t>
            </a:r>
            <a:r>
              <a:rPr lang="pt-BR" sz="6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endParaRPr lang="pt-BR" sz="6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844" y="25140964"/>
            <a:ext cx="12261056" cy="402109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85" y="471371"/>
            <a:ext cx="8988623" cy="320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681</TotalTime>
  <Words>521</Words>
  <Application>Microsoft Office PowerPoint</Application>
  <PresentationFormat>Personalizar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Carniato</dc:creator>
  <cp:lastModifiedBy>Usuario</cp:lastModifiedBy>
  <cp:revision>47</cp:revision>
  <dcterms:created xsi:type="dcterms:W3CDTF">2015-10-01T19:24:29Z</dcterms:created>
  <dcterms:modified xsi:type="dcterms:W3CDTF">2021-08-22T01:39:39Z</dcterms:modified>
</cp:coreProperties>
</file>