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4E0"/>
    <a:srgbClr val="F57F1A"/>
    <a:srgbClr val="E61E29"/>
    <a:srgbClr val="8EC045"/>
    <a:srgbClr val="8CC63E"/>
    <a:srgbClr val="00ADEF"/>
    <a:srgbClr val="8AC53B"/>
    <a:srgbClr val="D3E7B9"/>
    <a:srgbClr val="8CC63D"/>
    <a:srgbClr val="F5811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465" autoAdjust="0"/>
    <p:restoredTop sz="94660"/>
  </p:normalViewPr>
  <p:slideViewPr>
    <p:cSldViewPr snapToGrid="0">
      <p:cViewPr>
        <p:scale>
          <a:sx n="20" d="100"/>
          <a:sy n="20" d="100"/>
        </p:scale>
        <p:origin x="-1422" y="-78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7371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3523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3389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517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957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5212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5552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9092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4218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1232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488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2499F-36DB-4383-A5BD-31906F84D540}" type="datetimeFigureOut">
              <a:rPr lang="pt-BR" smtClean="0"/>
              <a:pPr/>
              <a:t>23/09/2020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4738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tângulo 63"/>
          <p:cNvSpPr/>
          <p:nvPr/>
        </p:nvSpPr>
        <p:spPr>
          <a:xfrm>
            <a:off x="-4762" y="4341060"/>
            <a:ext cx="32404050" cy="2829761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/>
          <p:cNvSpPr/>
          <p:nvPr/>
        </p:nvSpPr>
        <p:spPr>
          <a:xfrm>
            <a:off x="0" y="41187741"/>
            <a:ext cx="32399288" cy="2074351"/>
          </a:xfrm>
          <a:prstGeom prst="rect">
            <a:avLst/>
          </a:prstGeom>
          <a:solidFill>
            <a:schemeClr val="accent1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0" y="9769642"/>
            <a:ext cx="32466323" cy="31904939"/>
          </a:xfrm>
          <a:prstGeom prst="rect">
            <a:avLst/>
          </a:prstGeom>
          <a:solidFill>
            <a:schemeClr val="accent1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10532987"/>
              </p:ext>
            </p:extLst>
          </p:nvPr>
        </p:nvGraphicFramePr>
        <p:xfrm>
          <a:off x="926428" y="932076"/>
          <a:ext cx="7599144" cy="2644565"/>
        </p:xfrm>
        <a:graphic>
          <a:graphicData uri="http://schemas.openxmlformats.org/presentationml/2006/ole">
            <p:oleObj spid="_x0000_s1126" name="CorelDRAW" r:id="rId3" imgW="54448920" imgH="18869760" progId="">
              <p:embed/>
            </p:oleObj>
          </a:graphicData>
        </a:graphic>
      </p:graphicFrame>
      <p:sp>
        <p:nvSpPr>
          <p:cNvPr id="25" name="CaixaDeTexto 24"/>
          <p:cNvSpPr txBox="1"/>
          <p:nvPr/>
        </p:nvSpPr>
        <p:spPr>
          <a:xfrm>
            <a:off x="0" y="4404839"/>
            <a:ext cx="32399288" cy="4370427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t-BR" sz="6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6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8000" b="1" dirty="0"/>
          </a:p>
        </p:txBody>
      </p:sp>
      <p:grpSp>
        <p:nvGrpSpPr>
          <p:cNvPr id="41" name="Grupo 40"/>
          <p:cNvGrpSpPr/>
          <p:nvPr/>
        </p:nvGrpSpPr>
        <p:grpSpPr>
          <a:xfrm>
            <a:off x="258299" y="10437058"/>
            <a:ext cx="15850426" cy="830997"/>
            <a:chOff x="349218" y="9103964"/>
            <a:chExt cx="15850426" cy="830997"/>
          </a:xfrm>
        </p:grpSpPr>
        <p:sp>
          <p:nvSpPr>
            <p:cNvPr id="31" name="CaixaDeTexto 30"/>
            <p:cNvSpPr txBox="1"/>
            <p:nvPr/>
          </p:nvSpPr>
          <p:spPr>
            <a:xfrm>
              <a:off x="349218" y="9103964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3065597" y="9893197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aixaDeTexto 36"/>
          <p:cNvSpPr txBox="1"/>
          <p:nvPr/>
        </p:nvSpPr>
        <p:spPr>
          <a:xfrm>
            <a:off x="818146" y="11320351"/>
            <a:ext cx="14630401" cy="4524315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 introdução deve permitir ao leitor ter uma ideia geral sobre o cenário em que a pesquisa se insere. Uma estratégia interessante é redigir, nos primeiros parágrafos, os temas mais gerais para então, aos poucos, chegar ao tema principal</a:t>
            </a:r>
            <a:r>
              <a:rPr lang="pt-BR" sz="3600" dirty="0" smtClean="0"/>
              <a:t>.</a:t>
            </a:r>
          </a:p>
          <a:p>
            <a:pPr algn="just"/>
            <a:r>
              <a:rPr lang="pt-BR" sz="3600" dirty="0" smtClean="0"/>
              <a:t>Na introdução deve ficar claro o problema a ser investigado, os objetivos da pesquisa e sua justificativa, que indicará a importância e a relevância em desenvolvê-la. </a:t>
            </a: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to 37"/>
          <p:cNvCxnSpPr/>
          <p:nvPr/>
        </p:nvCxnSpPr>
        <p:spPr>
          <a:xfrm>
            <a:off x="0" y="7243020"/>
            <a:ext cx="32399288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0" y="4263896"/>
            <a:ext cx="32399288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/>
          <p:cNvGrpSpPr/>
          <p:nvPr/>
        </p:nvGrpSpPr>
        <p:grpSpPr>
          <a:xfrm>
            <a:off x="339497" y="15579769"/>
            <a:ext cx="15850426" cy="883826"/>
            <a:chOff x="349218" y="7205478"/>
            <a:chExt cx="15850426" cy="883826"/>
          </a:xfrm>
        </p:grpSpPr>
        <p:sp>
          <p:nvSpPr>
            <p:cNvPr id="43" name="CaixaDeTexto 42"/>
            <p:cNvSpPr txBox="1"/>
            <p:nvPr/>
          </p:nvSpPr>
          <p:spPr>
            <a:xfrm>
              <a:off x="349218" y="7205478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3065597" y="8089304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o 45"/>
          <p:cNvGrpSpPr/>
          <p:nvPr/>
        </p:nvGrpSpPr>
        <p:grpSpPr>
          <a:xfrm>
            <a:off x="16844190" y="10317996"/>
            <a:ext cx="15850426" cy="883826"/>
            <a:chOff x="349218" y="9072433"/>
            <a:chExt cx="15850426" cy="883826"/>
          </a:xfrm>
        </p:grpSpPr>
        <p:sp>
          <p:nvSpPr>
            <p:cNvPr id="47" name="CaixaDeTexto 46"/>
            <p:cNvSpPr txBox="1"/>
            <p:nvPr/>
          </p:nvSpPr>
          <p:spPr>
            <a:xfrm>
              <a:off x="349218" y="9072433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Resultados 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8" name="Conector reto 47"/>
            <p:cNvCxnSpPr/>
            <p:nvPr/>
          </p:nvCxnSpPr>
          <p:spPr>
            <a:xfrm>
              <a:off x="3065597" y="9956259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o 49"/>
          <p:cNvGrpSpPr/>
          <p:nvPr/>
        </p:nvGrpSpPr>
        <p:grpSpPr>
          <a:xfrm>
            <a:off x="16690811" y="26991120"/>
            <a:ext cx="15850426" cy="830997"/>
            <a:chOff x="349218" y="7937317"/>
            <a:chExt cx="15850426" cy="830997"/>
          </a:xfrm>
        </p:grpSpPr>
        <p:sp>
          <p:nvSpPr>
            <p:cNvPr id="51" name="CaixaDeTexto 50"/>
            <p:cNvSpPr txBox="1"/>
            <p:nvPr/>
          </p:nvSpPr>
          <p:spPr>
            <a:xfrm>
              <a:off x="349218" y="7937317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Conclusões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3065597" y="8758081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/>
          <p:cNvGrpSpPr/>
          <p:nvPr/>
        </p:nvGrpSpPr>
        <p:grpSpPr>
          <a:xfrm>
            <a:off x="16723801" y="30297675"/>
            <a:ext cx="15850426" cy="1569660"/>
            <a:chOff x="-344464" y="5580776"/>
            <a:chExt cx="15850426" cy="1426964"/>
          </a:xfrm>
        </p:grpSpPr>
        <p:sp>
          <p:nvSpPr>
            <p:cNvPr id="55" name="CaixaDeTexto 54"/>
            <p:cNvSpPr txBox="1"/>
            <p:nvPr/>
          </p:nvSpPr>
          <p:spPr>
            <a:xfrm>
              <a:off x="-344464" y="5580776"/>
              <a:ext cx="15850426" cy="1426964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Agradecimentos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6" name="Conector reto 55"/>
            <p:cNvCxnSpPr/>
            <p:nvPr/>
          </p:nvCxnSpPr>
          <p:spPr>
            <a:xfrm>
              <a:off x="2371915" y="6464602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o 57"/>
          <p:cNvGrpSpPr/>
          <p:nvPr/>
        </p:nvGrpSpPr>
        <p:grpSpPr>
          <a:xfrm>
            <a:off x="16812005" y="32923628"/>
            <a:ext cx="15850426" cy="1569660"/>
            <a:chOff x="158045" y="1637227"/>
            <a:chExt cx="15850426" cy="1569660"/>
          </a:xfrm>
        </p:grpSpPr>
        <p:sp>
          <p:nvSpPr>
            <p:cNvPr id="59" name="CaixaDeTexto 58"/>
            <p:cNvSpPr txBox="1"/>
            <p:nvPr/>
          </p:nvSpPr>
          <p:spPr>
            <a:xfrm>
              <a:off x="158045" y="1637227"/>
              <a:ext cx="15850426" cy="1569660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Bibliografia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Conector reto 59"/>
            <p:cNvCxnSpPr/>
            <p:nvPr/>
          </p:nvCxnSpPr>
          <p:spPr>
            <a:xfrm>
              <a:off x="2907942" y="2449049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aixaDeTexto 61"/>
          <p:cNvSpPr txBox="1"/>
          <p:nvPr/>
        </p:nvSpPr>
        <p:spPr>
          <a:xfrm>
            <a:off x="9677808" y="41284572"/>
            <a:ext cx="15811092" cy="2985433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 </a:t>
            </a:r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 Científica, Cultural e Tecnológica</a:t>
            </a:r>
          </a:p>
          <a:p>
            <a:pPr algn="ctr"/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IFSP – </a:t>
            </a:r>
            <a:r>
              <a:rPr lang="pt-BR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Câmpus</a:t>
            </a:r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Presidente Epitácio</a:t>
            </a:r>
          </a:p>
          <a:p>
            <a:pPr algn="ctr"/>
            <a:endParaRPr lang="pt-BR" sz="8000" b="1" dirty="0"/>
          </a:p>
        </p:txBody>
      </p:sp>
      <p:pic>
        <p:nvPicPr>
          <p:cNvPr id="61" name="Picture 2" descr="C:\Users\Patrícia\Downloads\WhatsApp Image 2020-08-27 at 17.39.3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4849" y="132716"/>
            <a:ext cx="11109317" cy="4004404"/>
          </a:xfrm>
          <a:prstGeom prst="rect">
            <a:avLst/>
          </a:prstGeom>
          <a:noFill/>
        </p:spPr>
      </p:pic>
      <p:sp>
        <p:nvSpPr>
          <p:cNvPr id="74" name="Retângulo 73"/>
          <p:cNvSpPr/>
          <p:nvPr/>
        </p:nvSpPr>
        <p:spPr>
          <a:xfrm>
            <a:off x="0" y="7287333"/>
            <a:ext cx="32404050" cy="2434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CaixaDeTexto 74"/>
          <p:cNvSpPr txBox="1"/>
          <p:nvPr/>
        </p:nvSpPr>
        <p:spPr>
          <a:xfrm>
            <a:off x="1347537" y="7963710"/>
            <a:ext cx="2974206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 smtClean="0"/>
              <a:t>1. Discente do Curso Técnico em Automação Industrial – IFSP – </a:t>
            </a:r>
            <a:r>
              <a:rPr lang="pt-BR" sz="3500" dirty="0" err="1" smtClean="0"/>
              <a:t>Câmpus</a:t>
            </a:r>
            <a:r>
              <a:rPr lang="pt-BR" sz="3500" dirty="0" smtClean="0"/>
              <a:t> Presidente Epitácio; </a:t>
            </a:r>
          </a:p>
          <a:p>
            <a:pPr algn="ctr"/>
            <a:r>
              <a:rPr lang="pt-BR" sz="3500" dirty="0" smtClean="0"/>
              <a:t>2. Docente – IFSP – </a:t>
            </a:r>
            <a:r>
              <a:rPr lang="pt-BR" sz="3500" dirty="0" err="1" smtClean="0"/>
              <a:t>Câmpus</a:t>
            </a:r>
            <a:r>
              <a:rPr lang="pt-BR" sz="3500" dirty="0" smtClean="0"/>
              <a:t> Presidente Epitácio, Área Eletrotécnica.</a:t>
            </a:r>
          </a:p>
          <a:p>
            <a:pPr algn="ctr"/>
            <a:r>
              <a:rPr lang="pt-BR" sz="3500" dirty="0" smtClean="0"/>
              <a:t>E-mails: sobrenome_a@email.com, sobrenome-b@email.com.br, sobrenomec@email.com, sobrenomed@email.edu.br</a:t>
            </a:r>
          </a:p>
        </p:txBody>
      </p:sp>
      <p:sp>
        <p:nvSpPr>
          <p:cNvPr id="76" name="Subtítulo 2"/>
          <p:cNvSpPr>
            <a:spLocks noGrp="1"/>
          </p:cNvSpPr>
          <p:nvPr>
            <p:ph type="subTitle" idx="1"/>
          </p:nvPr>
        </p:nvSpPr>
        <p:spPr>
          <a:xfrm>
            <a:off x="1155032" y="7290484"/>
            <a:ext cx="30127072" cy="794738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Nome A. Sobrenome¹, Nome B. Sobrenome¹, Nome C. de Sobrenome¹, Nome D. Sobrenome²</a:t>
            </a:r>
            <a:endParaRPr lang="pt-BR" sz="4000" dirty="0" smtClean="0"/>
          </a:p>
          <a:p>
            <a:endParaRPr lang="pt-BR" sz="4000" dirty="0"/>
          </a:p>
        </p:txBody>
      </p:sp>
      <p:sp>
        <p:nvSpPr>
          <p:cNvPr id="77" name="CaixaDeTexto 76"/>
          <p:cNvSpPr txBox="1"/>
          <p:nvPr/>
        </p:nvSpPr>
        <p:spPr>
          <a:xfrm>
            <a:off x="25607026" y="614995"/>
            <a:ext cx="6129267" cy="3416320"/>
          </a:xfrm>
          <a:prstGeom prst="rect">
            <a:avLst/>
          </a:prstGeom>
          <a:ln w="63500">
            <a:solidFill>
              <a:schemeClr val="dk1">
                <a:alpha val="99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Insira aqui o logo</a:t>
            </a:r>
          </a:p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Da sua instituição</a:t>
            </a:r>
          </a:p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(ou retire este quadro)</a:t>
            </a:r>
            <a:endParaRPr lang="pt-BR" sz="5400" i="1" dirty="0">
              <a:solidFill>
                <a:srgbClr val="FF0000"/>
              </a:solidFill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970546" y="16670359"/>
            <a:ext cx="14630401" cy="24468237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 seção de metodologia descreve os equipamentos, amostras e procedimentos usados para obter os resultados apresentados no trabalho ou a serem atingidos. O nível de detalhe deve ser suficiente para um especialista na área poder reproduzir os resultados obtidos. Portanto, todos os detalhes experimentais e análises que podem afetar os resultados devem ser apresentados e discutidos. Esse critério é um bom guia para julgar se o conteúdo da metodologia está adequado.</a:t>
            </a:r>
          </a:p>
          <a:p>
            <a:pPr algn="just"/>
            <a:r>
              <a:rPr lang="pt-BR" sz="3600" dirty="0" smtClean="0"/>
              <a:t>Todas as figuras, tabelas, algoritmos, gráficos, equações e outros, devem ser citados no texto antes de sua ocorrência (ROSÁRIO, 2005). As tabelas e figuras devem apresentar a </a:t>
            </a:r>
            <a:r>
              <a:rPr lang="pt-BR" sz="3600" dirty="0" smtClean="0"/>
              <a:t>fonte</a:t>
            </a:r>
            <a:r>
              <a:rPr lang="pt-BR" sz="3600" dirty="0" smtClean="0"/>
              <a:t>, conforme apresentado neste modelo.</a:t>
            </a:r>
          </a:p>
          <a:p>
            <a:pPr algn="just"/>
            <a:r>
              <a:rPr lang="pt-BR" sz="3600" dirty="0" smtClean="0"/>
              <a:t>O cálculo da área de um círculo pode ser realizado através da equação (1</a:t>
            </a:r>
            <a:r>
              <a:rPr lang="pt-BR" sz="3600" dirty="0" smtClean="0"/>
              <a:t>).</a:t>
            </a:r>
          </a:p>
          <a:p>
            <a:pPr algn="just"/>
            <a:r>
              <a:rPr lang="pt-BR" sz="3600" dirty="0" smtClean="0"/>
              <a:t>A Tabela 1 apresenta os dados técnicos do robô industrial. Esta tabela pode ser utilizada como um exemplo</a:t>
            </a:r>
            <a:r>
              <a:rPr lang="pt-BR" sz="3600" dirty="0" smtClean="0"/>
              <a:t>.</a:t>
            </a:r>
          </a:p>
          <a:p>
            <a:pPr algn="just"/>
            <a:endParaRPr lang="pt-BR" sz="3600" dirty="0" smtClean="0"/>
          </a:p>
          <a:p>
            <a:pPr algn="ctr"/>
            <a:r>
              <a:rPr lang="pt-BR" sz="3600" b="1" dirty="0" smtClean="0"/>
              <a:t>Tabela 1. </a:t>
            </a:r>
            <a:r>
              <a:rPr lang="pt-BR" sz="3600" dirty="0" smtClean="0"/>
              <a:t>Dados técnicos – Robô Industrial IRB-140. </a:t>
            </a:r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i="1" dirty="0" smtClean="0"/>
          </a:p>
          <a:p>
            <a:pPr algn="ctr"/>
            <a:r>
              <a:rPr lang="pt-BR" sz="3600" i="1" dirty="0" smtClean="0"/>
              <a:t>Fonte</a:t>
            </a:r>
            <a:r>
              <a:rPr lang="pt-BR" sz="3600" i="1" dirty="0" smtClean="0"/>
              <a:t>: </a:t>
            </a:r>
            <a:r>
              <a:rPr lang="pt-BR" sz="3600" dirty="0" smtClean="0"/>
              <a:t>ABB, </a:t>
            </a:r>
            <a:r>
              <a:rPr lang="pt-BR" sz="3600" dirty="0" smtClean="0"/>
              <a:t>2015. </a:t>
            </a:r>
          </a:p>
          <a:p>
            <a:pPr algn="ctr"/>
            <a:endParaRPr lang="pt-BR" sz="3600" dirty="0" smtClean="0"/>
          </a:p>
          <a:p>
            <a:pPr algn="just"/>
            <a:r>
              <a:rPr lang="pt-BR" sz="3600" dirty="0" smtClean="0"/>
              <a:t>A Figura 1 apresenta um exemplo de manipulador industrial. Utilize a legenda e a fonte como exemplo para criação de outras figuras, obedecendo os formatos. </a:t>
            </a:r>
          </a:p>
          <a:p>
            <a:pPr algn="ctr"/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b="1" dirty="0" smtClean="0"/>
              <a:t>Figura </a:t>
            </a:r>
            <a:r>
              <a:rPr lang="pt-BR" sz="3600" b="1" dirty="0" smtClean="0"/>
              <a:t>1.</a:t>
            </a:r>
            <a:r>
              <a:rPr lang="pt-BR" sz="3600" dirty="0" smtClean="0"/>
              <a:t> Exemplo de manipulador industrial</a:t>
            </a:r>
            <a:r>
              <a:rPr lang="pt-BR" sz="3600" dirty="0" smtClean="0"/>
              <a:t>.)</a:t>
            </a:r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r>
              <a:rPr lang="pt-BR" sz="3600" i="1" dirty="0" smtClean="0"/>
              <a:t/>
            </a:r>
            <a:br>
              <a:rPr lang="pt-BR" sz="3600" i="1" dirty="0" smtClean="0"/>
            </a:br>
            <a:r>
              <a:rPr lang="pt-BR" sz="3600" i="1" dirty="0" smtClean="0"/>
              <a:t>Fonte: </a:t>
            </a:r>
            <a:r>
              <a:rPr lang="pt-BR" sz="3600" dirty="0" smtClean="0"/>
              <a:t>ABB, 2015.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16852126" y="11424625"/>
            <a:ext cx="14630401" cy="15050274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Os resultados são apresentados em forma de texto e também por meio de tabelas, gráficos, fotografias, esquemas e outros tipos de figuras. Procure destacar no texto os resultados importantes perante os objetivos e conclusões de seu texto. </a:t>
            </a:r>
            <a:endParaRPr lang="pt-BR" sz="3600" dirty="0" smtClean="0"/>
          </a:p>
          <a:p>
            <a:pPr algn="just"/>
            <a:r>
              <a:rPr lang="pt-BR" sz="3600" dirty="0" smtClean="0"/>
              <a:t>Os resultados são apresentados em forma de texto e também por meio de tabelas, gráficos, fotografias, esquemas e outros tipos de figuras. Procure destacar no texto os resultados importantes perante os objetivos e conclusões de seu texto. </a:t>
            </a:r>
          </a:p>
          <a:p>
            <a:endParaRPr lang="pt-BR" sz="3600" dirty="0" smtClean="0"/>
          </a:p>
          <a:p>
            <a:pPr algn="ctr"/>
            <a:r>
              <a:rPr lang="pt-BR" sz="3600" b="1" dirty="0" smtClean="0"/>
              <a:t>Figura 2.</a:t>
            </a:r>
            <a:r>
              <a:rPr lang="pt-BR" sz="3600" dirty="0" smtClean="0"/>
              <a:t> Protótipo desenvolvido. </a:t>
            </a:r>
          </a:p>
          <a:p>
            <a:endParaRPr lang="pt-BR" sz="3600" dirty="0" smtClean="0"/>
          </a:p>
          <a:p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/>
            <a:endParaRPr lang="pt-BR" sz="3600" i="1" dirty="0" smtClean="0"/>
          </a:p>
          <a:p>
            <a:pPr algn="ctr" hangingPunct="0"/>
            <a:r>
              <a:rPr lang="pt-BR" sz="3600" i="1" dirty="0" smtClean="0"/>
              <a:t>Fonte</a:t>
            </a:r>
            <a:r>
              <a:rPr lang="pt-BR" sz="3600" i="1" dirty="0" smtClean="0"/>
              <a:t>: </a:t>
            </a:r>
            <a:r>
              <a:rPr lang="pt-BR" sz="3600" dirty="0" smtClean="0"/>
              <a:t>ABB, 2015.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8" name="Picture 104"/>
          <p:cNvPicPr>
            <a:picLocks noChangeAspect="1" noChangeArrowheads="1"/>
          </p:cNvPicPr>
          <p:nvPr/>
        </p:nvPicPr>
        <p:blipFill>
          <a:blip r:embed="rId5"/>
          <a:srcRect l="52988" t="44728" r="31491" b="47342"/>
          <a:stretch>
            <a:fillRect/>
          </a:stretch>
        </p:blipFill>
        <p:spPr bwMode="auto">
          <a:xfrm>
            <a:off x="1491915" y="25114767"/>
            <a:ext cx="13764126" cy="395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104"/>
          <p:cNvPicPr>
            <a:picLocks noChangeAspect="1" noChangeArrowheads="1"/>
          </p:cNvPicPr>
          <p:nvPr/>
        </p:nvPicPr>
        <p:blipFill>
          <a:blip r:embed="rId5"/>
          <a:srcRect l="58523" t="68514" r="36821" b="20342"/>
          <a:stretch>
            <a:fillRect/>
          </a:stretch>
        </p:blipFill>
        <p:spPr bwMode="auto">
          <a:xfrm>
            <a:off x="5871410" y="33207159"/>
            <a:ext cx="5149516" cy="693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05"/>
          <p:cNvPicPr>
            <a:picLocks noChangeAspect="1" noChangeArrowheads="1"/>
          </p:cNvPicPr>
          <p:nvPr/>
        </p:nvPicPr>
        <p:blipFill>
          <a:blip r:embed="rId6"/>
          <a:srcRect l="56440" t="46215" r="34721" b="38138"/>
          <a:stretch>
            <a:fillRect/>
          </a:stretch>
        </p:blipFill>
        <p:spPr bwMode="auto">
          <a:xfrm>
            <a:off x="19681803" y="17172301"/>
            <a:ext cx="8568345" cy="852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" name="CaixaDeTexto 80"/>
          <p:cNvSpPr txBox="1"/>
          <p:nvPr/>
        </p:nvSpPr>
        <p:spPr>
          <a:xfrm>
            <a:off x="17004526" y="27987991"/>
            <a:ext cx="14630401" cy="3416320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Esse item deve resumir os pontos principais defendidos nas páginas ou parágrafos anteriores e reuni-los com argumentos finais. A conclusão pode apresentar sugestões para trabalhos futuros.</a:t>
            </a:r>
          </a:p>
          <a:p>
            <a:pPr algn="just"/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17060673" y="31412960"/>
            <a:ext cx="14630401" cy="2862322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Os autores agradecem ao IFSP – </a:t>
            </a:r>
            <a:r>
              <a:rPr lang="pt-BR" sz="3600" dirty="0" err="1" smtClean="0"/>
              <a:t>Câmpus</a:t>
            </a:r>
            <a:r>
              <a:rPr lang="pt-BR" sz="3600" dirty="0" smtClean="0"/>
              <a:t> Presidente Epitácio pela </a:t>
            </a:r>
            <a:r>
              <a:rPr lang="pt-BR" sz="3600" dirty="0" err="1" smtClean="0"/>
              <a:t>infraestrutura</a:t>
            </a:r>
            <a:r>
              <a:rPr lang="pt-BR" sz="3600" dirty="0" smtClean="0"/>
              <a:t> e suporte fornecidos. </a:t>
            </a:r>
          </a:p>
          <a:p>
            <a:pPr algn="just"/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aixaDeTexto 82"/>
          <p:cNvSpPr txBox="1"/>
          <p:nvPr/>
        </p:nvSpPr>
        <p:spPr>
          <a:xfrm>
            <a:off x="17116821" y="33923534"/>
            <a:ext cx="14630401" cy="6740307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As referências devem ser organizadas em ordem alfabética e no padrão da ABNT (NBR 6023:2002).</a:t>
            </a:r>
          </a:p>
          <a:p>
            <a:pPr algn="just"/>
            <a:endParaRPr lang="pt-BR" sz="3600" dirty="0" smtClean="0"/>
          </a:p>
          <a:p>
            <a:pPr algn="just"/>
            <a:r>
              <a:rPr lang="pt-BR" sz="3600" dirty="0" smtClean="0"/>
              <a:t>ABB</a:t>
            </a:r>
            <a:r>
              <a:rPr lang="pt-BR" sz="3600" b="1" dirty="0" smtClean="0"/>
              <a:t>. Robô Industrial IRB140</a:t>
            </a:r>
            <a:r>
              <a:rPr lang="pt-BR" sz="3600" dirty="0" smtClean="0"/>
              <a:t>. 2015. Disponível em &lt;http://new.abb.com/products/robotics/industrial-robots/irb-140&gt;, acesso em 24/03/2015 às 17h.</a:t>
            </a:r>
          </a:p>
          <a:p>
            <a:pPr algn="just"/>
            <a:r>
              <a:rPr lang="pt-BR" sz="3600" dirty="0" smtClean="0"/>
              <a:t>CARNIATO</a:t>
            </a:r>
            <a:r>
              <a:rPr lang="pt-BR" sz="3600" dirty="0" smtClean="0"/>
              <a:t>, L. A. </a:t>
            </a:r>
            <a:r>
              <a:rPr lang="pt-BR" sz="3600" dirty="0" err="1" smtClean="0"/>
              <a:t>et</a:t>
            </a:r>
            <a:r>
              <a:rPr lang="pt-BR" sz="3600" dirty="0" smtClean="0"/>
              <a:t> al. </a:t>
            </a:r>
            <a:r>
              <a:rPr lang="pt-BR" sz="3600" b="1" dirty="0" smtClean="0"/>
              <a:t>Power </a:t>
            </a:r>
            <a:r>
              <a:rPr lang="pt-BR" sz="3600" b="1" dirty="0" err="1" smtClean="0"/>
              <a:t>flow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optimization</a:t>
            </a:r>
            <a:r>
              <a:rPr lang="pt-BR" sz="3600" b="1" dirty="0" smtClean="0"/>
              <a:t> for </a:t>
            </a:r>
            <a:r>
              <a:rPr lang="pt-BR" sz="3600" b="1" dirty="0" err="1" smtClean="0"/>
              <a:t>grid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connected</a:t>
            </a:r>
            <a:r>
              <a:rPr lang="pt-BR" sz="3600" b="1" dirty="0" smtClean="0"/>
              <a:t> inverter </a:t>
            </a:r>
            <a:r>
              <a:rPr lang="pt-BR" sz="3600" b="1" dirty="0" err="1" smtClean="0"/>
              <a:t>using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evolutionary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algorithm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and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additional</a:t>
            </a:r>
            <a:r>
              <a:rPr lang="pt-BR" sz="3600" b="1" dirty="0" smtClean="0"/>
              <a:t> </a:t>
            </a:r>
            <a:r>
              <a:rPr lang="pt-BR" sz="3600" b="1" dirty="0" err="1" smtClean="0"/>
              <a:t>control</a:t>
            </a:r>
            <a:r>
              <a:rPr lang="pt-BR" sz="3600" b="1" dirty="0" smtClean="0"/>
              <a:t> loop</a:t>
            </a:r>
            <a:r>
              <a:rPr lang="pt-BR" sz="3600" dirty="0" smtClean="0"/>
              <a:t>. In: Congresso Brasileiro de Eletrônica de Potência (COBEP), 2011, Natal-RN. IEEE, 2011. p. 422-427.</a:t>
            </a:r>
          </a:p>
          <a:p>
            <a:pPr algn="just"/>
            <a:r>
              <a:rPr lang="pt-BR" sz="3600" dirty="0" smtClean="0"/>
              <a:t>ROSÁRIO</a:t>
            </a:r>
            <a:r>
              <a:rPr lang="pt-BR" sz="3600" dirty="0" smtClean="0"/>
              <a:t>, J. M. </a:t>
            </a:r>
            <a:r>
              <a:rPr lang="pt-BR" sz="3600" b="1" dirty="0" smtClean="0"/>
              <a:t>Princípios da mecatrônica</a:t>
            </a:r>
            <a:r>
              <a:rPr lang="pt-BR" sz="3600" dirty="0" smtClean="0"/>
              <a:t>. São Paulo: Pearson </a:t>
            </a:r>
            <a:r>
              <a:rPr lang="pt-BR" sz="3600" dirty="0" err="1" smtClean="0"/>
              <a:t>Prentice</a:t>
            </a:r>
            <a:r>
              <a:rPr lang="pt-BR" sz="3600" dirty="0" smtClean="0"/>
              <a:t> Hall, 2005</a:t>
            </a:r>
            <a:r>
              <a:rPr lang="pt-BR" sz="3600" dirty="0" smtClean="0"/>
              <a:t>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22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561</TotalTime>
  <Words>508</Words>
  <Application>Microsoft Office PowerPoint</Application>
  <PresentationFormat>Personalizar</PresentationFormat>
  <Paragraphs>80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CorelDRAW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Carniato</dc:creator>
  <cp:lastModifiedBy>Patrícia</cp:lastModifiedBy>
  <cp:revision>35</cp:revision>
  <dcterms:created xsi:type="dcterms:W3CDTF">2015-10-01T19:24:29Z</dcterms:created>
  <dcterms:modified xsi:type="dcterms:W3CDTF">2020-09-23T19:35:46Z</dcterms:modified>
</cp:coreProperties>
</file>